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6" r:id="rId3"/>
  </p:sldIdLst>
  <p:sldSz cx="10691813" cy="1511935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DIN 1451 Com Engschrift" panose="020B0506020202040203" pitchFamily="34" charset="0"/>
      <p:regular r:id="rId10"/>
    </p:embeddedFont>
    <p:embeddedFont>
      <p:font typeface="Sentinel Black" pitchFamily="50" charset="0"/>
      <p:regular r:id="rId11"/>
      <p:italic r:id="rId12"/>
    </p:embeddedFont>
    <p:embeddedFont>
      <p:font typeface="Sentinel Bold" pitchFamily="50" charset="0"/>
      <p:regular r:id="rId13"/>
      <p:italic r:id="rId14"/>
    </p:embeddedFont>
    <p:embeddedFont>
      <p:font typeface="Sentinel Book" pitchFamily="50"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426"/>
    <a:srgbClr val="FDB916"/>
    <a:srgbClr val="F0516E"/>
    <a:srgbClr val="F68B1F"/>
    <a:srgbClr val="32B561"/>
    <a:srgbClr val="4DC2C4"/>
    <a:srgbClr val="527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showGuides="1">
      <p:cViewPr varScale="1">
        <p:scale>
          <a:sx n="50" d="100"/>
          <a:sy n="50" d="100"/>
        </p:scale>
        <p:origin x="3162" y="72"/>
      </p:cViewPr>
      <p:guideLst>
        <p:guide orient="horz" pos="4762"/>
        <p:guide pos="33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US"/>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28552B-B664-4A40-8A90-DB86E2330A4C}"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375386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8552B-B664-4A40-8A90-DB86E2330A4C}"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347829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8552B-B664-4A40-8A90-DB86E2330A4C}"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146473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8552B-B664-4A40-8A90-DB86E2330A4C}"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270248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US"/>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28552B-B664-4A40-8A90-DB86E2330A4C}"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394680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28552B-B664-4A40-8A90-DB86E2330A4C}"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4111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28552B-B664-4A40-8A90-DB86E2330A4C}" type="datetimeFigureOut">
              <a:rPr lang="en-AU" smtClean="0"/>
              <a:t>18/10/2022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96661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28552B-B664-4A40-8A90-DB86E2330A4C}" type="datetimeFigureOut">
              <a:rPr lang="en-AU" smtClean="0"/>
              <a:t>18/10/2022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425327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8552B-B664-4A40-8A90-DB86E2330A4C}" type="datetimeFigureOut">
              <a:rPr lang="en-AU" smtClean="0"/>
              <a:t>18/10/2022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231245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Edit Master text styles</a:t>
            </a:r>
          </a:p>
        </p:txBody>
      </p:sp>
      <p:sp>
        <p:nvSpPr>
          <p:cNvPr id="5" name="Date Placeholder 4"/>
          <p:cNvSpPr>
            <a:spLocks noGrp="1"/>
          </p:cNvSpPr>
          <p:nvPr>
            <p:ph type="dt" sz="half" idx="10"/>
          </p:nvPr>
        </p:nvSpPr>
        <p:spPr/>
        <p:txBody>
          <a:bodyPr/>
          <a:lstStyle/>
          <a:p>
            <a:fld id="{1828552B-B664-4A40-8A90-DB86E2330A4C}"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26906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US"/>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Edit Master text styles</a:t>
            </a:r>
          </a:p>
        </p:txBody>
      </p:sp>
      <p:sp>
        <p:nvSpPr>
          <p:cNvPr id="5" name="Date Placeholder 4"/>
          <p:cNvSpPr>
            <a:spLocks noGrp="1"/>
          </p:cNvSpPr>
          <p:nvPr>
            <p:ph type="dt" sz="half" idx="10"/>
          </p:nvPr>
        </p:nvSpPr>
        <p:spPr/>
        <p:txBody>
          <a:bodyPr/>
          <a:lstStyle/>
          <a:p>
            <a:fld id="{1828552B-B664-4A40-8A90-DB86E2330A4C}"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061299E-3AEA-4EDB-8190-631708F9F619}" type="slidenum">
              <a:rPr lang="en-AU" smtClean="0"/>
              <a:t>‹#›</a:t>
            </a:fld>
            <a:endParaRPr lang="en-AU"/>
          </a:p>
        </p:txBody>
      </p:sp>
    </p:spTree>
    <p:extLst>
      <p:ext uri="{BB962C8B-B14F-4D97-AF65-F5344CB8AC3E}">
        <p14:creationId xmlns:p14="http://schemas.microsoft.com/office/powerpoint/2010/main" val="133724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1828552B-B664-4A40-8A90-DB86E2330A4C}" type="datetimeFigureOut">
              <a:rPr lang="en-AU" smtClean="0"/>
              <a:t>18/10/2022</a:t>
            </a:fld>
            <a:endParaRPr lang="en-AU"/>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0061299E-3AEA-4EDB-8190-631708F9F619}" type="slidenum">
              <a:rPr lang="en-AU" smtClean="0"/>
              <a:t>‹#›</a:t>
            </a:fld>
            <a:endParaRPr lang="en-AU"/>
          </a:p>
        </p:txBody>
      </p:sp>
    </p:spTree>
    <p:extLst>
      <p:ext uri="{BB962C8B-B14F-4D97-AF65-F5344CB8AC3E}">
        <p14:creationId xmlns:p14="http://schemas.microsoft.com/office/powerpoint/2010/main" val="878174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lubs@guild.curtin.edu.au?subject=Request%20for%20The%20Safe%20Spaces%20Agreement%20Template" TargetMode="Externa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guild.curtin.edu.au/clubs/governance/safespa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84B70-6988-4B6C-A340-74D0218C677D}"/>
              </a:ext>
            </a:extLst>
          </p:cNvPr>
          <p:cNvSpPr>
            <a:spLocks noGrp="1"/>
          </p:cNvSpPr>
          <p:nvPr>
            <p:ph idx="1"/>
          </p:nvPr>
        </p:nvSpPr>
        <p:spPr>
          <a:xfrm>
            <a:off x="1177334" y="2577543"/>
            <a:ext cx="8460151" cy="11040374"/>
          </a:xfrm>
        </p:spPr>
        <p:txBody>
          <a:bodyPr/>
          <a:lstStyle/>
          <a:p>
            <a:pPr marL="0" indent="0">
              <a:lnSpc>
                <a:spcPct val="100000"/>
              </a:lnSpc>
              <a:buNone/>
            </a:pPr>
            <a:r>
              <a:rPr lang="en-US" sz="2400" dirty="0">
                <a:latin typeface="Sentinel Bold" pitchFamily="50" charset="0"/>
              </a:rPr>
              <a:t>Clubs should display this poster at their events, online or within email communications when a reminder is necessary. </a:t>
            </a:r>
          </a:p>
          <a:p>
            <a:pPr marL="0" indent="0">
              <a:lnSpc>
                <a:spcPct val="100000"/>
              </a:lnSpc>
              <a:buNone/>
            </a:pPr>
            <a:r>
              <a:rPr lang="en-US" sz="2400" dirty="0">
                <a:latin typeface="Sentinel Bold" pitchFamily="50" charset="0"/>
              </a:rPr>
              <a:t>Clubs should also refer to this document as  official Terms and Conditions in club membership sign-up forms where the member agrees to accept in order to receive full club membership.</a:t>
            </a:r>
          </a:p>
          <a:p>
            <a:pPr marL="0" indent="0">
              <a:lnSpc>
                <a:spcPct val="100000"/>
              </a:lnSpc>
              <a:buNone/>
            </a:pPr>
            <a:endParaRPr lang="en-US" sz="2400" dirty="0">
              <a:latin typeface="Sentinel Bold" pitchFamily="50" charset="0"/>
            </a:endParaRPr>
          </a:p>
          <a:p>
            <a:pPr marL="0" indent="0">
              <a:lnSpc>
                <a:spcPct val="100000"/>
              </a:lnSpc>
              <a:buNone/>
            </a:pPr>
            <a:r>
              <a:rPr lang="en-US" sz="2400" dirty="0">
                <a:latin typeface="Sentinel Bold" pitchFamily="50" charset="0"/>
              </a:rPr>
              <a:t>Rules regarding the editing of this agreement are as follows:</a:t>
            </a:r>
          </a:p>
          <a:p>
            <a:pPr lvl="1">
              <a:lnSpc>
                <a:spcPct val="150000"/>
              </a:lnSpc>
            </a:pPr>
            <a:r>
              <a:rPr lang="en-US" sz="2000" dirty="0">
                <a:latin typeface="Sentinel Bold" pitchFamily="50" charset="0"/>
              </a:rPr>
              <a:t>No items may be removed.</a:t>
            </a:r>
          </a:p>
          <a:p>
            <a:pPr lvl="1">
              <a:lnSpc>
                <a:spcPct val="150000"/>
              </a:lnSpc>
            </a:pPr>
            <a:r>
              <a:rPr lang="en-US" sz="2000" dirty="0">
                <a:latin typeface="Sentinel Bold" pitchFamily="50" charset="0"/>
              </a:rPr>
              <a:t>The club may add items. This will require Guild approval before it can be used and copy of the original must be referred to until approval is issued. Please email the </a:t>
            </a:r>
            <a:r>
              <a:rPr lang="en-US" sz="2000" dirty="0">
                <a:latin typeface="Sentinel Bold" pitchFamily="50" charset="0"/>
                <a:hlinkClick r:id="rId2"/>
              </a:rPr>
              <a:t>Club Support Team</a:t>
            </a:r>
            <a:r>
              <a:rPr lang="en-US" sz="2000" dirty="0">
                <a:latin typeface="Sentinel Bold" pitchFamily="50" charset="0"/>
              </a:rPr>
              <a:t> with a copy showing your additions.</a:t>
            </a:r>
          </a:p>
          <a:p>
            <a:pPr lvl="1">
              <a:lnSpc>
                <a:spcPct val="150000"/>
              </a:lnSpc>
            </a:pPr>
            <a:r>
              <a:rPr lang="en-US" sz="2000" dirty="0">
                <a:latin typeface="Sentinel Bold" pitchFamily="50" charset="0"/>
              </a:rPr>
              <a:t>The club can add their logo to the right of the Guild logo.</a:t>
            </a:r>
          </a:p>
          <a:p>
            <a:pPr marL="0" indent="0">
              <a:buNone/>
            </a:pPr>
            <a:endParaRPr lang="en-AU" dirty="0"/>
          </a:p>
        </p:txBody>
      </p:sp>
      <p:sp>
        <p:nvSpPr>
          <p:cNvPr id="6" name="TextBox 5">
            <a:extLst>
              <a:ext uri="{FF2B5EF4-FFF2-40B4-BE49-F238E27FC236}">
                <a16:creationId xmlns:a16="http://schemas.microsoft.com/office/drawing/2014/main" id="{1EB22476-335F-4787-9A22-434AC559C932}"/>
              </a:ext>
            </a:extLst>
          </p:cNvPr>
          <p:cNvSpPr txBox="1"/>
          <p:nvPr/>
        </p:nvSpPr>
        <p:spPr>
          <a:xfrm>
            <a:off x="793" y="928730"/>
            <a:ext cx="10691813" cy="1200329"/>
          </a:xfrm>
          <a:prstGeom prst="rect">
            <a:avLst/>
          </a:prstGeom>
          <a:noFill/>
        </p:spPr>
        <p:txBody>
          <a:bodyPr wrap="square" rtlCol="0">
            <a:spAutoFit/>
          </a:bodyPr>
          <a:lstStyle/>
          <a:p>
            <a:pPr algn="ctr"/>
            <a:r>
              <a:rPr lang="en-AU" sz="7200" cap="all" dirty="0">
                <a:solidFill>
                  <a:srgbClr val="5279BC"/>
                </a:solidFill>
                <a:latin typeface="DIN 1451 Com Engschrift" panose="020B0506020202040203" pitchFamily="34" charset="0"/>
              </a:rPr>
              <a:t>Editing rules</a:t>
            </a:r>
          </a:p>
        </p:txBody>
      </p:sp>
      <p:sp>
        <p:nvSpPr>
          <p:cNvPr id="7" name="Rectangle 6">
            <a:extLst>
              <a:ext uri="{FF2B5EF4-FFF2-40B4-BE49-F238E27FC236}">
                <a16:creationId xmlns:a16="http://schemas.microsoft.com/office/drawing/2014/main" id="{569E4387-A553-41FB-B5E5-63BCD0D9A9BE}"/>
              </a:ext>
            </a:extLst>
          </p:cNvPr>
          <p:cNvSpPr/>
          <p:nvPr/>
        </p:nvSpPr>
        <p:spPr>
          <a:xfrm>
            <a:off x="3275906" y="2044700"/>
            <a:ext cx="4140000" cy="84359"/>
          </a:xfrm>
          <a:prstGeom prst="rect">
            <a:avLst/>
          </a:prstGeom>
          <a:solidFill>
            <a:srgbClr val="4DC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 </a:t>
            </a:r>
          </a:p>
        </p:txBody>
      </p:sp>
      <p:sp>
        <p:nvSpPr>
          <p:cNvPr id="8" name="Rectangle 7">
            <a:extLst>
              <a:ext uri="{FF2B5EF4-FFF2-40B4-BE49-F238E27FC236}">
                <a16:creationId xmlns:a16="http://schemas.microsoft.com/office/drawing/2014/main" id="{8E2AF909-12AD-4750-BA32-59699A7EDABA}"/>
              </a:ext>
            </a:extLst>
          </p:cNvPr>
          <p:cNvSpPr/>
          <p:nvPr/>
        </p:nvSpPr>
        <p:spPr>
          <a:xfrm>
            <a:off x="0" y="13350240"/>
            <a:ext cx="2897506" cy="1769110"/>
          </a:xfrm>
          <a:prstGeom prst="rect">
            <a:avLst/>
          </a:prstGeom>
          <a:solidFill>
            <a:srgbClr val="4D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080ED02-2D5F-43B6-9083-33B675C09DD1}"/>
              </a:ext>
            </a:extLst>
          </p:cNvPr>
          <p:cNvSpPr/>
          <p:nvPr/>
        </p:nvSpPr>
        <p:spPr>
          <a:xfrm>
            <a:off x="3009900" y="13350240"/>
            <a:ext cx="7681913" cy="1769110"/>
          </a:xfrm>
          <a:prstGeom prst="rect">
            <a:avLst/>
          </a:prstGeom>
          <a:solidFill>
            <a:srgbClr val="52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Graphic 9">
            <a:extLst>
              <a:ext uri="{FF2B5EF4-FFF2-40B4-BE49-F238E27FC236}">
                <a16:creationId xmlns:a16="http://schemas.microsoft.com/office/drawing/2014/main" id="{69AC768F-79C6-4102-B3F0-D30DE24AC0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246" y="13529945"/>
            <a:ext cx="2431013" cy="1409700"/>
          </a:xfrm>
          <a:prstGeom prst="rect">
            <a:avLst/>
          </a:prstGeom>
        </p:spPr>
      </p:pic>
    </p:spTree>
    <p:extLst>
      <p:ext uri="{BB962C8B-B14F-4D97-AF65-F5344CB8AC3E}">
        <p14:creationId xmlns:p14="http://schemas.microsoft.com/office/powerpoint/2010/main" val="102313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E6E4FA-B77E-4DCC-83EF-1A62D369EB29}"/>
              </a:ext>
            </a:extLst>
          </p:cNvPr>
          <p:cNvSpPr txBox="1"/>
          <p:nvPr/>
        </p:nvSpPr>
        <p:spPr>
          <a:xfrm>
            <a:off x="793" y="928730"/>
            <a:ext cx="10691813" cy="1200329"/>
          </a:xfrm>
          <a:prstGeom prst="rect">
            <a:avLst/>
          </a:prstGeom>
          <a:noFill/>
        </p:spPr>
        <p:txBody>
          <a:bodyPr wrap="square" rtlCol="0">
            <a:spAutoFit/>
          </a:bodyPr>
          <a:lstStyle/>
          <a:p>
            <a:pPr algn="ctr"/>
            <a:r>
              <a:rPr lang="en-AU" sz="7200" cap="all" dirty="0">
                <a:solidFill>
                  <a:srgbClr val="5279BC"/>
                </a:solidFill>
                <a:latin typeface="DIN 1451 Com Engschrift" panose="020B0506020202040203" pitchFamily="34" charset="0"/>
              </a:rPr>
              <a:t>THE SAFE SPACES AGREEMENT </a:t>
            </a:r>
          </a:p>
        </p:txBody>
      </p:sp>
      <p:sp>
        <p:nvSpPr>
          <p:cNvPr id="5" name="Rectangle 4">
            <a:extLst>
              <a:ext uri="{FF2B5EF4-FFF2-40B4-BE49-F238E27FC236}">
                <a16:creationId xmlns:a16="http://schemas.microsoft.com/office/drawing/2014/main" id="{26485803-80D5-4D20-9D82-2690395CA7F9}"/>
              </a:ext>
            </a:extLst>
          </p:cNvPr>
          <p:cNvSpPr/>
          <p:nvPr/>
        </p:nvSpPr>
        <p:spPr>
          <a:xfrm>
            <a:off x="1177334" y="2044700"/>
            <a:ext cx="8322266" cy="84359"/>
          </a:xfrm>
          <a:prstGeom prst="rect">
            <a:avLst/>
          </a:prstGeom>
          <a:solidFill>
            <a:srgbClr val="4DC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a:t> </a:t>
            </a:r>
          </a:p>
        </p:txBody>
      </p:sp>
      <p:sp>
        <p:nvSpPr>
          <p:cNvPr id="8" name="Rectangle 7">
            <a:extLst>
              <a:ext uri="{FF2B5EF4-FFF2-40B4-BE49-F238E27FC236}">
                <a16:creationId xmlns:a16="http://schemas.microsoft.com/office/drawing/2014/main" id="{755D695F-69BC-4E99-9EEA-73BC55D666E5}"/>
              </a:ext>
            </a:extLst>
          </p:cNvPr>
          <p:cNvSpPr/>
          <p:nvPr/>
        </p:nvSpPr>
        <p:spPr>
          <a:xfrm>
            <a:off x="0" y="13350240"/>
            <a:ext cx="2897506" cy="1769110"/>
          </a:xfrm>
          <a:prstGeom prst="rect">
            <a:avLst/>
          </a:prstGeom>
          <a:solidFill>
            <a:srgbClr val="4D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51E0F6B7-85C5-4BA8-8FB9-112EF9DB74E6}"/>
              </a:ext>
            </a:extLst>
          </p:cNvPr>
          <p:cNvSpPr/>
          <p:nvPr/>
        </p:nvSpPr>
        <p:spPr>
          <a:xfrm>
            <a:off x="3009900" y="13350240"/>
            <a:ext cx="7681913" cy="1769110"/>
          </a:xfrm>
          <a:prstGeom prst="rect">
            <a:avLst/>
          </a:prstGeom>
          <a:solidFill>
            <a:srgbClr val="52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Graphic 9">
            <a:extLst>
              <a:ext uri="{FF2B5EF4-FFF2-40B4-BE49-F238E27FC236}">
                <a16:creationId xmlns:a16="http://schemas.microsoft.com/office/drawing/2014/main" id="{1C249021-08CF-427E-B522-6B9E9D5BFE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246" y="13529945"/>
            <a:ext cx="2431013" cy="1409700"/>
          </a:xfrm>
          <a:prstGeom prst="rect">
            <a:avLst/>
          </a:prstGeom>
        </p:spPr>
      </p:pic>
      <p:sp>
        <p:nvSpPr>
          <p:cNvPr id="11" name="Rectangle 10">
            <a:extLst>
              <a:ext uri="{FF2B5EF4-FFF2-40B4-BE49-F238E27FC236}">
                <a16:creationId xmlns:a16="http://schemas.microsoft.com/office/drawing/2014/main" id="{5C31367A-CBA2-44EE-B7EE-4BB0AA126123}"/>
              </a:ext>
            </a:extLst>
          </p:cNvPr>
          <p:cNvSpPr/>
          <p:nvPr/>
        </p:nvSpPr>
        <p:spPr>
          <a:xfrm>
            <a:off x="-9925323" y="476245"/>
            <a:ext cx="4310743" cy="1737173"/>
          </a:xfrm>
          <a:prstGeom prst="rect">
            <a:avLst/>
          </a:prstGeom>
          <a:solidFill>
            <a:srgbClr val="4DC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BLIE</a:t>
            </a:r>
          </a:p>
        </p:txBody>
      </p:sp>
      <p:sp>
        <p:nvSpPr>
          <p:cNvPr id="13" name="Rectangle 12">
            <a:extLst>
              <a:ext uri="{FF2B5EF4-FFF2-40B4-BE49-F238E27FC236}">
                <a16:creationId xmlns:a16="http://schemas.microsoft.com/office/drawing/2014/main" id="{D63B227E-DBA4-4D18-9144-A78E6346B976}"/>
              </a:ext>
            </a:extLst>
          </p:cNvPr>
          <p:cNvSpPr/>
          <p:nvPr/>
        </p:nvSpPr>
        <p:spPr>
          <a:xfrm>
            <a:off x="-9925323" y="2623986"/>
            <a:ext cx="4310743" cy="1737173"/>
          </a:xfrm>
          <a:prstGeom prst="rect">
            <a:avLst/>
          </a:prstGeom>
          <a:solidFill>
            <a:srgbClr val="32B5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GREEN</a:t>
            </a:r>
          </a:p>
        </p:txBody>
      </p:sp>
      <p:sp>
        <p:nvSpPr>
          <p:cNvPr id="14" name="Rectangle 13">
            <a:extLst>
              <a:ext uri="{FF2B5EF4-FFF2-40B4-BE49-F238E27FC236}">
                <a16:creationId xmlns:a16="http://schemas.microsoft.com/office/drawing/2014/main" id="{454CADD6-20C0-46CB-AAC8-0C7EDA2AB917}"/>
              </a:ext>
            </a:extLst>
          </p:cNvPr>
          <p:cNvSpPr/>
          <p:nvPr/>
        </p:nvSpPr>
        <p:spPr>
          <a:xfrm>
            <a:off x="-9925323" y="4771727"/>
            <a:ext cx="4310743" cy="1737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INDIGO</a:t>
            </a:r>
          </a:p>
        </p:txBody>
      </p:sp>
      <p:sp>
        <p:nvSpPr>
          <p:cNvPr id="15" name="Rectangle 14">
            <a:extLst>
              <a:ext uri="{FF2B5EF4-FFF2-40B4-BE49-F238E27FC236}">
                <a16:creationId xmlns:a16="http://schemas.microsoft.com/office/drawing/2014/main" id="{3165F946-4DA1-44D3-AD77-F1394F7923FD}"/>
              </a:ext>
            </a:extLst>
          </p:cNvPr>
          <p:cNvSpPr/>
          <p:nvPr/>
        </p:nvSpPr>
        <p:spPr>
          <a:xfrm>
            <a:off x="-9925323" y="6919468"/>
            <a:ext cx="4310743" cy="1737173"/>
          </a:xfrm>
          <a:prstGeom prst="rect">
            <a:avLst/>
          </a:prstGeom>
          <a:solidFill>
            <a:srgbClr val="F68B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ORANGE</a:t>
            </a:r>
          </a:p>
        </p:txBody>
      </p:sp>
      <p:sp>
        <p:nvSpPr>
          <p:cNvPr id="16" name="Rectangle 15">
            <a:extLst>
              <a:ext uri="{FF2B5EF4-FFF2-40B4-BE49-F238E27FC236}">
                <a16:creationId xmlns:a16="http://schemas.microsoft.com/office/drawing/2014/main" id="{993A02F7-BAD1-4458-AD30-E8F869AA9DB0}"/>
              </a:ext>
            </a:extLst>
          </p:cNvPr>
          <p:cNvSpPr/>
          <p:nvPr/>
        </p:nvSpPr>
        <p:spPr>
          <a:xfrm>
            <a:off x="-9925323" y="9067209"/>
            <a:ext cx="4310743" cy="1737173"/>
          </a:xfrm>
          <a:prstGeom prst="rect">
            <a:avLst/>
          </a:prstGeom>
          <a:solidFill>
            <a:srgbClr val="F051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RED</a:t>
            </a:r>
          </a:p>
        </p:txBody>
      </p:sp>
      <p:sp>
        <p:nvSpPr>
          <p:cNvPr id="17" name="Rectangle 16">
            <a:extLst>
              <a:ext uri="{FF2B5EF4-FFF2-40B4-BE49-F238E27FC236}">
                <a16:creationId xmlns:a16="http://schemas.microsoft.com/office/drawing/2014/main" id="{9F570D74-1942-44B0-A022-DD8CD11333C1}"/>
              </a:ext>
            </a:extLst>
          </p:cNvPr>
          <p:cNvSpPr/>
          <p:nvPr/>
        </p:nvSpPr>
        <p:spPr>
          <a:xfrm>
            <a:off x="-9925323" y="11214950"/>
            <a:ext cx="4310743" cy="1737173"/>
          </a:xfrm>
          <a:prstGeom prst="rect">
            <a:avLst/>
          </a:prstGeom>
          <a:solidFill>
            <a:srgbClr val="FDB9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YELLOW</a:t>
            </a:r>
          </a:p>
        </p:txBody>
      </p:sp>
      <p:sp>
        <p:nvSpPr>
          <p:cNvPr id="18" name="Rectangle 17">
            <a:extLst>
              <a:ext uri="{FF2B5EF4-FFF2-40B4-BE49-F238E27FC236}">
                <a16:creationId xmlns:a16="http://schemas.microsoft.com/office/drawing/2014/main" id="{51DB4749-8DCD-4891-9063-7BDD4AA1694C}"/>
              </a:ext>
            </a:extLst>
          </p:cNvPr>
          <p:cNvSpPr/>
          <p:nvPr/>
        </p:nvSpPr>
        <p:spPr>
          <a:xfrm>
            <a:off x="-9925323" y="13362691"/>
            <a:ext cx="4310743" cy="1737173"/>
          </a:xfrm>
          <a:prstGeom prst="rect">
            <a:avLst/>
          </a:prstGeom>
          <a:solidFill>
            <a:srgbClr val="2824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GUILD BLACK</a:t>
            </a:r>
          </a:p>
        </p:txBody>
      </p:sp>
      <p:sp>
        <p:nvSpPr>
          <p:cNvPr id="2" name="Rectangle 1">
            <a:extLst>
              <a:ext uri="{FF2B5EF4-FFF2-40B4-BE49-F238E27FC236}">
                <a16:creationId xmlns:a16="http://schemas.microsoft.com/office/drawing/2014/main" id="{62DEFF5B-94D2-4F1D-B6A8-A92441927C79}"/>
              </a:ext>
            </a:extLst>
          </p:cNvPr>
          <p:cNvSpPr/>
          <p:nvPr/>
        </p:nvSpPr>
        <p:spPr>
          <a:xfrm>
            <a:off x="7289074" y="13492613"/>
            <a:ext cx="3169493" cy="1477328"/>
          </a:xfrm>
          <a:prstGeom prst="rect">
            <a:avLst/>
          </a:prstGeom>
        </p:spPr>
        <p:txBody>
          <a:bodyPr wrap="square">
            <a:spAutoFit/>
          </a:bodyPr>
          <a:lstStyle/>
          <a:p>
            <a:r>
              <a:rPr lang="en-US" dirty="0">
                <a:solidFill>
                  <a:schemeClr val="bg1"/>
                </a:solidFill>
                <a:latin typeface="Sentinel Black" pitchFamily="50" charset="0"/>
              </a:rPr>
              <a:t>All members entering club spaces have agreed to adhere to these policies and may be asked to leave if they do not.</a:t>
            </a:r>
            <a:endParaRPr lang="en-AU" dirty="0">
              <a:solidFill>
                <a:schemeClr val="bg1"/>
              </a:solidFill>
              <a:latin typeface="Sentinel Black" pitchFamily="50" charset="0"/>
            </a:endParaRPr>
          </a:p>
        </p:txBody>
      </p:sp>
      <p:sp>
        <p:nvSpPr>
          <p:cNvPr id="24" name="Rectangle 23">
            <a:extLst>
              <a:ext uri="{FF2B5EF4-FFF2-40B4-BE49-F238E27FC236}">
                <a16:creationId xmlns:a16="http://schemas.microsoft.com/office/drawing/2014/main" id="{34DCF9E8-4886-4540-9C28-2727AFD30357}"/>
              </a:ext>
            </a:extLst>
          </p:cNvPr>
          <p:cNvSpPr/>
          <p:nvPr/>
        </p:nvSpPr>
        <p:spPr>
          <a:xfrm>
            <a:off x="1177334" y="11891957"/>
            <a:ext cx="8322265" cy="459357"/>
          </a:xfrm>
          <a:prstGeom prst="rect">
            <a:avLst/>
          </a:prstGeom>
        </p:spPr>
        <p:txBody>
          <a:bodyPr wrap="square">
            <a:spAutoFit/>
          </a:bodyPr>
          <a:lstStyle/>
          <a:p>
            <a:pPr marL="711200" indent="-449263">
              <a:lnSpc>
                <a:spcPct val="150000"/>
              </a:lnSpc>
              <a:buFont typeface="Arial" panose="020B0604020202020204" pitchFamily="34" charset="0"/>
              <a:buChar char="•"/>
            </a:pPr>
            <a:r>
              <a:rPr lang="en-US" dirty="0">
                <a:latin typeface="Sentinel Book" pitchFamily="50" charset="0"/>
              </a:rPr>
              <a:t>Add your own rules here</a:t>
            </a:r>
          </a:p>
        </p:txBody>
      </p:sp>
      <p:sp>
        <p:nvSpPr>
          <p:cNvPr id="6" name="Rectangle 5">
            <a:extLst>
              <a:ext uri="{FF2B5EF4-FFF2-40B4-BE49-F238E27FC236}">
                <a16:creationId xmlns:a16="http://schemas.microsoft.com/office/drawing/2014/main" id="{054B11E7-46D3-4B59-9F8C-2E85082FB4AA}"/>
              </a:ext>
            </a:extLst>
          </p:cNvPr>
          <p:cNvSpPr/>
          <p:nvPr/>
        </p:nvSpPr>
        <p:spPr>
          <a:xfrm>
            <a:off x="1192214" y="2396220"/>
            <a:ext cx="8322265" cy="9600320"/>
          </a:xfrm>
          <a:prstGeom prst="rect">
            <a:avLst/>
          </a:prstGeom>
        </p:spPr>
        <p:txBody>
          <a:bodyPr wrap="square">
            <a:spAutoFit/>
          </a:bodyPr>
          <a:lstStyle/>
          <a:p>
            <a:r>
              <a:rPr lang="en-US" dirty="0">
                <a:latin typeface="Sentinel Black" pitchFamily="50" charset="0"/>
              </a:rPr>
              <a:t>Please be aware that all people entering the club events or online spaces are expected to keep the Safe Spaces Agreement in mind at all times. </a:t>
            </a:r>
          </a:p>
          <a:p>
            <a:endParaRPr lang="en-US" dirty="0">
              <a:latin typeface="Sentinel Black" pitchFamily="50" charset="0"/>
            </a:endParaRPr>
          </a:p>
          <a:p>
            <a:r>
              <a:rPr lang="en-US" dirty="0">
                <a:latin typeface="Sentinel Black" pitchFamily="50" charset="0"/>
              </a:rPr>
              <a:t>If someone breaks the agreement, they will be asked to remove themselves from the space. </a:t>
            </a:r>
          </a:p>
          <a:p>
            <a:endParaRPr lang="en-US" dirty="0">
              <a:latin typeface="Sentinel Black" pitchFamily="50" charset="0"/>
            </a:endParaRPr>
          </a:p>
          <a:p>
            <a:pPr marL="711200" indent="-449263">
              <a:lnSpc>
                <a:spcPct val="150000"/>
              </a:lnSpc>
              <a:buFont typeface="Arial" panose="020B0604020202020204" pitchFamily="34" charset="0"/>
              <a:buChar char="•"/>
            </a:pPr>
            <a:r>
              <a:rPr lang="en-US" dirty="0">
                <a:latin typeface="Sentinel Book" pitchFamily="50" charset="0"/>
              </a:rPr>
              <a:t>Respect people’s physical and emotional boundaries.</a:t>
            </a:r>
          </a:p>
          <a:p>
            <a:pPr marL="711200" indent="-449263">
              <a:lnSpc>
                <a:spcPct val="150000"/>
              </a:lnSpc>
              <a:buFont typeface="Arial" panose="020B0604020202020204" pitchFamily="34" charset="0"/>
              <a:buChar char="•"/>
            </a:pPr>
            <a:r>
              <a:rPr lang="en-US" dirty="0">
                <a:latin typeface="Sentinel Book" pitchFamily="50" charset="0"/>
              </a:rPr>
              <a:t>Always get explicit verbal consent before touching someone or crossing personal boundaries.</a:t>
            </a:r>
          </a:p>
          <a:p>
            <a:pPr marL="711200" indent="-449263">
              <a:lnSpc>
                <a:spcPct val="150000"/>
              </a:lnSpc>
              <a:buFont typeface="Arial" panose="020B0604020202020204" pitchFamily="34" charset="0"/>
              <a:buChar char="•"/>
            </a:pPr>
            <a:r>
              <a:rPr lang="en-US" dirty="0">
                <a:latin typeface="Sentinel Book" pitchFamily="50" charset="0"/>
              </a:rPr>
              <a:t>Respect people’s opinions, beliefs, diﬀering states of being and points of view.</a:t>
            </a:r>
          </a:p>
          <a:p>
            <a:pPr marL="711200" indent="-449263">
              <a:lnSpc>
                <a:spcPct val="150000"/>
              </a:lnSpc>
              <a:buFont typeface="Arial" panose="020B0604020202020204" pitchFamily="34" charset="0"/>
              <a:buChar char="•"/>
            </a:pPr>
            <a:r>
              <a:rPr lang="en-US" dirty="0">
                <a:latin typeface="Sentinel Book" pitchFamily="50" charset="0"/>
              </a:rPr>
              <a:t>Respect people’s pronouns; for example, they/them/theirs, she/her/hers, he/him/his, zie/zir/zem.</a:t>
            </a:r>
          </a:p>
          <a:p>
            <a:pPr marL="711200" indent="-449263">
              <a:lnSpc>
                <a:spcPct val="150000"/>
              </a:lnSpc>
              <a:buFont typeface="Arial" panose="020B0604020202020204" pitchFamily="34" charset="0"/>
              <a:buChar char="•"/>
            </a:pPr>
            <a:r>
              <a:rPr lang="en-US" dirty="0">
                <a:latin typeface="Sentinel Book" pitchFamily="50" charset="0"/>
              </a:rPr>
              <a:t>Be responsible for your own actions because they impact on others.</a:t>
            </a:r>
          </a:p>
          <a:p>
            <a:pPr marL="711200" indent="-449263">
              <a:lnSpc>
                <a:spcPct val="150000"/>
              </a:lnSpc>
              <a:buFont typeface="Arial" panose="020B0604020202020204" pitchFamily="34" charset="0"/>
              <a:buChar char="•"/>
            </a:pPr>
            <a:r>
              <a:rPr lang="en-US" dirty="0">
                <a:latin typeface="Sentinel Book" pitchFamily="50" charset="0"/>
              </a:rPr>
              <a:t>Own up to your mistakes.</a:t>
            </a:r>
          </a:p>
          <a:p>
            <a:pPr marL="711200" indent="-449263">
              <a:lnSpc>
                <a:spcPct val="150000"/>
              </a:lnSpc>
              <a:buFont typeface="Arial" panose="020B0604020202020204" pitchFamily="34" charset="0"/>
              <a:buChar char="•"/>
            </a:pPr>
            <a:r>
              <a:rPr lang="en-US" dirty="0">
                <a:latin typeface="Sentinel Book" pitchFamily="50" charset="0"/>
              </a:rPr>
              <a:t>Take responsibility for your own safety and ask for help if you need it.</a:t>
            </a:r>
          </a:p>
          <a:p>
            <a:pPr marL="711200" indent="-449263">
              <a:lnSpc>
                <a:spcPct val="150000"/>
              </a:lnSpc>
              <a:buFont typeface="Arial" panose="020B0604020202020204" pitchFamily="34" charset="0"/>
              <a:buChar char="•"/>
            </a:pPr>
            <a:r>
              <a:rPr lang="en-US" dirty="0">
                <a:latin typeface="Sentinel Book" pitchFamily="50" charset="0"/>
              </a:rPr>
              <a:t>Do not engage in any behaviour or language that may perpetuate oppression; i.e. being racist, ageist, sexist, transphobic, homophobic, queerphobic, ableist, classist, sizeist, biphobic, whorephobic, polyphobic, femmephobic, transmisogynistic or any bigoted behaviour.</a:t>
            </a:r>
          </a:p>
          <a:p>
            <a:pPr marL="711200" indent="-449263">
              <a:lnSpc>
                <a:spcPct val="150000"/>
              </a:lnSpc>
              <a:buFont typeface="Arial" panose="020B0604020202020204" pitchFamily="34" charset="0"/>
              <a:buChar char="•"/>
            </a:pPr>
            <a:r>
              <a:rPr lang="en-US" dirty="0">
                <a:latin typeface="Sentinel Book" pitchFamily="50" charset="0"/>
              </a:rPr>
              <a:t>Be mindful that creating safer spaces is your own responsibility as well as the responsibility of the people around you.</a:t>
            </a:r>
          </a:p>
          <a:p>
            <a:pPr marL="711200" indent="-449263">
              <a:lnSpc>
                <a:spcPct val="150000"/>
              </a:lnSpc>
              <a:buFont typeface="Arial" panose="020B0604020202020204" pitchFamily="34" charset="0"/>
              <a:buChar char="•"/>
            </a:pPr>
            <a:r>
              <a:rPr lang="en-US" dirty="0">
                <a:latin typeface="Sentinel Book" pitchFamily="50" charset="0"/>
              </a:rPr>
              <a:t>Enjoy the space and have fun.</a:t>
            </a:r>
          </a:p>
          <a:p>
            <a:pPr marL="711200" indent="-449263">
              <a:lnSpc>
                <a:spcPct val="150000"/>
              </a:lnSpc>
              <a:buFont typeface="Arial" panose="020B0604020202020204" pitchFamily="34" charset="0"/>
              <a:buChar char="•"/>
            </a:pPr>
            <a:r>
              <a:rPr lang="en-US" dirty="0">
                <a:latin typeface="Sentinel Book" pitchFamily="50" charset="0"/>
              </a:rPr>
              <a:t>Be aware of the grievance  process &amp; how to report complaints/issues: </a:t>
            </a:r>
            <a:r>
              <a:rPr lang="en-US" dirty="0">
                <a:latin typeface="Sentinel Book" pitchFamily="50" charset="0"/>
                <a:hlinkClick r:id="rId4"/>
              </a:rPr>
              <a:t>https://guild.curtin.edu.au/clubs/governance/safespaces/</a:t>
            </a:r>
            <a:endParaRPr lang="en-US" dirty="0">
              <a:latin typeface="Sentinel Book" pitchFamily="50" charset="0"/>
            </a:endParaRPr>
          </a:p>
        </p:txBody>
      </p:sp>
    </p:spTree>
    <p:extLst>
      <p:ext uri="{BB962C8B-B14F-4D97-AF65-F5344CB8AC3E}">
        <p14:creationId xmlns:p14="http://schemas.microsoft.com/office/powerpoint/2010/main" val="4059618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432</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Sentinel Bold</vt:lpstr>
      <vt:lpstr>Arial</vt:lpstr>
      <vt:lpstr>Calibri</vt:lpstr>
      <vt:lpstr>Sentinel Book</vt:lpstr>
      <vt:lpstr>Calibri Light</vt:lpstr>
      <vt:lpstr>DIN 1451 Com Engschrift</vt:lpstr>
      <vt:lpstr>Sentinel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Forsey</dc:creator>
  <cp:lastModifiedBy>Shelley Stoddart</cp:lastModifiedBy>
  <cp:revision>17</cp:revision>
  <dcterms:created xsi:type="dcterms:W3CDTF">2022-10-18T02:16:07Z</dcterms:created>
  <dcterms:modified xsi:type="dcterms:W3CDTF">2022-10-18T09:35:39Z</dcterms:modified>
</cp:coreProperties>
</file>